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ublic Sans" charset="1" panose="00000000000000000000"/>
      <p:regular r:id="rId12"/>
    </p:embeddedFont>
    <p:embeddedFont>
      <p:font typeface="Public Sans Bold" charset="1" panose="00000000000000000000"/>
      <p:regular r:id="rId13"/>
    </p:embeddedFont>
    <p:embeddedFont>
      <p:font typeface="Public Sans Italics" charset="1" panose="00000000000000000000"/>
      <p:regular r:id="rId14"/>
    </p:embeddedFont>
    <p:embeddedFont>
      <p:font typeface="Public Sans Bold Italics" charset="1" panose="00000000000000000000"/>
      <p:regular r:id="rId15"/>
    </p:embeddedFont>
    <p:embeddedFont>
      <p:font typeface="Public Sans Thin" charset="1" panose="00000000000000000000"/>
      <p:regular r:id="rId16"/>
    </p:embeddedFont>
    <p:embeddedFont>
      <p:font typeface="Public Sans Thin Italics" charset="1" panose="00000000000000000000"/>
      <p:regular r:id="rId17"/>
    </p:embeddedFont>
    <p:embeddedFont>
      <p:font typeface="Public Sans Medium" charset="1" panose="00000000000000000000"/>
      <p:regular r:id="rId18"/>
    </p:embeddedFont>
    <p:embeddedFont>
      <p:font typeface="Public Sans Medium Italics" charset="1" panose="00000000000000000000"/>
      <p:regular r:id="rId19"/>
    </p:embeddedFont>
    <p:embeddedFont>
      <p:font typeface="Public Sans Heavy" charset="1" panose="00000000000000000000"/>
      <p:regular r:id="rId20"/>
    </p:embeddedFont>
    <p:embeddedFont>
      <p:font typeface="Public Sans Heavy Italics" charset="1" panose="000000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VAFz9JkyaYQ.mp4" Type="http://schemas.openxmlformats.org/officeDocument/2006/relationships/video"/><Relationship Id="rId4" Target="../media/VAFz9JkyaYQ.mp4" Type="http://schemas.microsoft.com/office/2007/relationships/media"/></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A3A5B"/>
        </a:solidFill>
      </p:bgPr>
    </p:bg>
    <p:spTree>
      <p:nvGrpSpPr>
        <p:cNvPr id="1" name=""/>
        <p:cNvGrpSpPr/>
        <p:nvPr/>
      </p:nvGrpSpPr>
      <p:grpSpPr>
        <a:xfrm>
          <a:off x="0" y="0"/>
          <a:ext cx="0" cy="0"/>
          <a:chOff x="0" y="0"/>
          <a:chExt cx="0" cy="0"/>
        </a:xfrm>
      </p:grpSpPr>
      <p:grpSp>
        <p:nvGrpSpPr>
          <p:cNvPr name="Group 2" id="2"/>
          <p:cNvGrpSpPr/>
          <p:nvPr/>
        </p:nvGrpSpPr>
        <p:grpSpPr>
          <a:xfrm rot="0">
            <a:off x="10422943" y="357806"/>
            <a:ext cx="7521930" cy="9571388"/>
            <a:chOff x="0" y="0"/>
            <a:chExt cx="1981084" cy="2520859"/>
          </a:xfrm>
        </p:grpSpPr>
        <p:sp>
          <p:nvSpPr>
            <p:cNvPr name="Freeform 3" id="3"/>
            <p:cNvSpPr/>
            <p:nvPr/>
          </p:nvSpPr>
          <p:spPr>
            <a:xfrm flipH="false" flipV="false" rot="0">
              <a:off x="0" y="0"/>
              <a:ext cx="1981085" cy="2520859"/>
            </a:xfrm>
            <a:custGeom>
              <a:avLst/>
              <a:gdLst/>
              <a:ahLst/>
              <a:cxnLst/>
              <a:rect r="r" b="b" t="t" l="l"/>
              <a:pathLst>
                <a:path h="2520859" w="1981085">
                  <a:moveTo>
                    <a:pt x="0" y="0"/>
                  </a:moveTo>
                  <a:lnTo>
                    <a:pt x="1981085" y="0"/>
                  </a:lnTo>
                  <a:lnTo>
                    <a:pt x="1981085" y="2520859"/>
                  </a:lnTo>
                  <a:lnTo>
                    <a:pt x="0" y="2520859"/>
                  </a:lnTo>
                  <a:close/>
                </a:path>
              </a:pathLst>
            </a:custGeom>
            <a:solidFill>
              <a:srgbClr val="EDF1EF"/>
            </a:solidFill>
          </p:spPr>
        </p:sp>
        <p:sp>
          <p:nvSpPr>
            <p:cNvPr name="TextBox 4" id="4"/>
            <p:cNvSpPr txBox="true"/>
            <p:nvPr/>
          </p:nvSpPr>
          <p:spPr>
            <a:xfrm>
              <a:off x="0" y="-38100"/>
              <a:ext cx="1981084" cy="255895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483142" y="1312626"/>
            <a:ext cx="5401532" cy="7661748"/>
          </a:xfrm>
          <a:custGeom>
            <a:avLst/>
            <a:gdLst/>
            <a:ahLst/>
            <a:cxnLst/>
            <a:rect r="r" b="b" t="t" l="l"/>
            <a:pathLst>
              <a:path h="7661748" w="5401532">
                <a:moveTo>
                  <a:pt x="0" y="0"/>
                </a:moveTo>
                <a:lnTo>
                  <a:pt x="5401532" y="0"/>
                </a:lnTo>
                <a:lnTo>
                  <a:pt x="5401532" y="7661748"/>
                </a:lnTo>
                <a:lnTo>
                  <a:pt x="0" y="7661748"/>
                </a:lnTo>
                <a:lnTo>
                  <a:pt x="0" y="0"/>
                </a:lnTo>
                <a:close/>
              </a:path>
            </a:pathLst>
          </a:custGeom>
          <a:blipFill>
            <a:blip r:embed="rId2"/>
            <a:stretch>
              <a:fillRect l="0" t="0" r="0" b="0"/>
            </a:stretch>
          </a:blipFill>
        </p:spPr>
      </p:sp>
      <p:sp>
        <p:nvSpPr>
          <p:cNvPr name="Freeform 6" id="6"/>
          <p:cNvSpPr/>
          <p:nvPr/>
        </p:nvSpPr>
        <p:spPr>
          <a:xfrm flipH="false" flipV="false" rot="0">
            <a:off x="1028700" y="734305"/>
            <a:ext cx="588789" cy="588789"/>
          </a:xfrm>
          <a:custGeom>
            <a:avLst/>
            <a:gdLst/>
            <a:ahLst/>
            <a:cxnLst/>
            <a:rect r="r" b="b" t="t" l="l"/>
            <a:pathLst>
              <a:path h="588789" w="588789">
                <a:moveTo>
                  <a:pt x="0" y="0"/>
                </a:moveTo>
                <a:lnTo>
                  <a:pt x="588789" y="0"/>
                </a:lnTo>
                <a:lnTo>
                  <a:pt x="588789" y="588790"/>
                </a:lnTo>
                <a:lnTo>
                  <a:pt x="0" y="588790"/>
                </a:lnTo>
                <a:lnTo>
                  <a:pt x="0" y="0"/>
                </a:lnTo>
                <a:close/>
              </a:path>
            </a:pathLst>
          </a:custGeom>
          <a:blipFill>
            <a:blip r:embed="rId3"/>
            <a:stretch>
              <a:fillRect l="0" t="0" r="0" b="0"/>
            </a:stretch>
          </a:blipFill>
        </p:spPr>
      </p:sp>
      <p:sp>
        <p:nvSpPr>
          <p:cNvPr name="TextBox 7" id="7"/>
          <p:cNvSpPr txBox="true"/>
          <p:nvPr/>
        </p:nvSpPr>
        <p:spPr>
          <a:xfrm rot="0">
            <a:off x="1028700" y="2943513"/>
            <a:ext cx="9116694" cy="2810352"/>
          </a:xfrm>
          <a:prstGeom prst="rect">
            <a:avLst/>
          </a:prstGeom>
        </p:spPr>
        <p:txBody>
          <a:bodyPr anchor="t" rtlCol="false" tIns="0" lIns="0" bIns="0" rIns="0">
            <a:spAutoFit/>
          </a:bodyPr>
          <a:lstStyle/>
          <a:p>
            <a:pPr>
              <a:lnSpc>
                <a:spcPts val="12650"/>
              </a:lnSpc>
            </a:pPr>
            <a:r>
              <a:rPr lang="en-US" sz="13750" spc="-1127">
                <a:solidFill>
                  <a:srgbClr val="E9F1ED"/>
                </a:solidFill>
                <a:latin typeface="Public Sans"/>
              </a:rPr>
              <a:t>Challenge 2</a:t>
            </a:r>
          </a:p>
          <a:p>
            <a:pPr>
              <a:lnSpc>
                <a:spcPts val="9062"/>
              </a:lnSpc>
            </a:pPr>
            <a:r>
              <a:rPr lang="en-US" sz="9851" spc="-807">
                <a:solidFill>
                  <a:srgbClr val="E9F1ED"/>
                </a:solidFill>
                <a:latin typeface="Public Sans"/>
              </a:rPr>
              <a:t>Understand load</a:t>
            </a:r>
          </a:p>
        </p:txBody>
      </p:sp>
      <p:sp>
        <p:nvSpPr>
          <p:cNvPr name="TextBox 8" id="8"/>
          <p:cNvSpPr txBox="true"/>
          <p:nvPr/>
        </p:nvSpPr>
        <p:spPr>
          <a:xfrm rot="0">
            <a:off x="1181100" y="6739366"/>
            <a:ext cx="8651153" cy="451721"/>
          </a:xfrm>
          <a:prstGeom prst="rect">
            <a:avLst/>
          </a:prstGeom>
        </p:spPr>
        <p:txBody>
          <a:bodyPr anchor="t" rtlCol="false" tIns="0" lIns="0" bIns="0" rIns="0">
            <a:spAutoFit/>
          </a:bodyPr>
          <a:lstStyle/>
          <a:p>
            <a:pPr marL="0" indent="0" lvl="0">
              <a:lnSpc>
                <a:spcPts val="3011"/>
              </a:lnSpc>
              <a:spcBef>
                <a:spcPct val="0"/>
              </a:spcBef>
            </a:pPr>
            <a:r>
              <a:rPr lang="en-US" sz="3911" spc="-320">
                <a:solidFill>
                  <a:srgbClr val="3A3A5B"/>
                </a:solidFill>
                <a:latin typeface="Public Sans"/>
              </a:rPr>
              <a:t>Forecasting Total Load and Load per Cluster</a:t>
            </a:r>
          </a:p>
        </p:txBody>
      </p:sp>
      <p:sp>
        <p:nvSpPr>
          <p:cNvPr name="TextBox 9" id="9"/>
          <p:cNvSpPr txBox="true"/>
          <p:nvPr/>
        </p:nvSpPr>
        <p:spPr>
          <a:xfrm rot="0">
            <a:off x="1959675" y="927449"/>
            <a:ext cx="3372073" cy="273915"/>
          </a:xfrm>
          <a:prstGeom prst="rect">
            <a:avLst/>
          </a:prstGeom>
        </p:spPr>
        <p:txBody>
          <a:bodyPr anchor="t" rtlCol="false" tIns="0" lIns="0" bIns="0" rIns="0">
            <a:spAutoFit/>
          </a:bodyPr>
          <a:lstStyle/>
          <a:p>
            <a:pPr marL="0" indent="0" lvl="0">
              <a:lnSpc>
                <a:spcPts val="1848"/>
              </a:lnSpc>
              <a:spcBef>
                <a:spcPct val="0"/>
              </a:spcBef>
            </a:pPr>
            <a:r>
              <a:rPr lang="en-US" sz="2400" spc="-196">
                <a:solidFill>
                  <a:srgbClr val="EDF1EF"/>
                </a:solidFill>
                <a:latin typeface="Public Sans"/>
              </a:rPr>
              <a:t>Presented by Team WDID?</a:t>
            </a:r>
          </a:p>
        </p:txBody>
      </p:sp>
      <p:sp>
        <p:nvSpPr>
          <p:cNvPr name="TextBox 10" id="10"/>
          <p:cNvSpPr txBox="true"/>
          <p:nvPr/>
        </p:nvSpPr>
        <p:spPr>
          <a:xfrm rot="0">
            <a:off x="1028700" y="9156700"/>
            <a:ext cx="2009142" cy="288926"/>
          </a:xfrm>
          <a:prstGeom prst="rect">
            <a:avLst/>
          </a:prstGeom>
        </p:spPr>
        <p:txBody>
          <a:bodyPr anchor="t" rtlCol="false" tIns="0" lIns="0" bIns="0" rIns="0">
            <a:spAutoFit/>
          </a:bodyPr>
          <a:lstStyle/>
          <a:p>
            <a:pPr marL="0" indent="0" lvl="0">
              <a:lnSpc>
                <a:spcPts val="1925"/>
              </a:lnSpc>
              <a:spcBef>
                <a:spcPct val="0"/>
              </a:spcBef>
            </a:pPr>
            <a:r>
              <a:rPr lang="en-US" sz="2500" spc="-205">
                <a:solidFill>
                  <a:srgbClr val="EDF1EF"/>
                </a:solidFill>
                <a:latin typeface="Public Sans"/>
              </a:rPr>
              <a:t>12.11. 2023</a:t>
            </a:r>
          </a:p>
        </p:txBody>
      </p:sp>
      <p:sp>
        <p:nvSpPr>
          <p:cNvPr name="AutoShape 11" id="11"/>
          <p:cNvSpPr/>
          <p:nvPr/>
        </p:nvSpPr>
        <p:spPr>
          <a:xfrm>
            <a:off x="3330907" y="9258300"/>
            <a:ext cx="6658294" cy="0"/>
          </a:xfrm>
          <a:prstGeom prst="line">
            <a:avLst/>
          </a:prstGeom>
          <a:ln cap="flat" w="28575">
            <a:solidFill>
              <a:srgbClr val="EDF1EF"/>
            </a:solidFill>
            <a:prstDash val="solid"/>
            <a:headEnd type="none" len="sm" w="sm"/>
            <a:tailEnd type="none" len="sm" w="sm"/>
          </a:ln>
        </p:spPr>
      </p:sp>
      <p:sp>
        <p:nvSpPr>
          <p:cNvPr name="AutoShape 12" id="12"/>
          <p:cNvSpPr/>
          <p:nvPr/>
        </p:nvSpPr>
        <p:spPr>
          <a:xfrm>
            <a:off x="5690370" y="1014413"/>
            <a:ext cx="4298830" cy="0"/>
          </a:xfrm>
          <a:prstGeom prst="line">
            <a:avLst/>
          </a:prstGeom>
          <a:ln cap="flat" w="28575">
            <a:solidFill>
              <a:srgbClr val="EDF1E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A3A5B"/>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1935963" y="5143500"/>
            <a:ext cx="5323337" cy="4740740"/>
          </a:xfrm>
          <a:prstGeom prst="rect">
            <a:avLst/>
          </a:prstGeom>
        </p:spPr>
      </p:pic>
      <p:sp>
        <p:nvSpPr>
          <p:cNvPr name="TextBox 3" id="3"/>
          <p:cNvSpPr txBox="true"/>
          <p:nvPr/>
        </p:nvSpPr>
        <p:spPr>
          <a:xfrm rot="0">
            <a:off x="2033725" y="2264048"/>
            <a:ext cx="14220550" cy="1043866"/>
          </a:xfrm>
          <a:prstGeom prst="rect">
            <a:avLst/>
          </a:prstGeom>
        </p:spPr>
        <p:txBody>
          <a:bodyPr anchor="t" rtlCol="false" tIns="0" lIns="0" bIns="0" rIns="0">
            <a:spAutoFit/>
          </a:bodyPr>
          <a:lstStyle/>
          <a:p>
            <a:pPr algn="ctr">
              <a:lnSpc>
                <a:spcPts val="7680"/>
              </a:lnSpc>
            </a:pPr>
            <a:r>
              <a:rPr lang="en-US" sz="8000" spc="-656">
                <a:solidFill>
                  <a:srgbClr val="EDF1EF"/>
                </a:solidFill>
                <a:latin typeface="Public Sans"/>
              </a:rPr>
              <a:t>Introduction: </a:t>
            </a:r>
          </a:p>
        </p:txBody>
      </p:sp>
      <p:sp>
        <p:nvSpPr>
          <p:cNvPr name="TextBox 4" id="4"/>
          <p:cNvSpPr txBox="true"/>
          <p:nvPr/>
        </p:nvSpPr>
        <p:spPr>
          <a:xfrm rot="0">
            <a:off x="652677" y="3781260"/>
            <a:ext cx="17314208" cy="3348990"/>
          </a:xfrm>
          <a:prstGeom prst="rect">
            <a:avLst/>
          </a:prstGeom>
        </p:spPr>
        <p:txBody>
          <a:bodyPr anchor="t" rtlCol="false" tIns="0" lIns="0" bIns="0" rIns="0">
            <a:spAutoFit/>
          </a:bodyPr>
          <a:lstStyle/>
          <a:p>
            <a:pPr algn="just">
              <a:lnSpc>
                <a:spcPts val="2699"/>
              </a:lnSpc>
            </a:pPr>
            <a:r>
              <a:rPr lang="en-US" sz="1999" spc="119">
                <a:solidFill>
                  <a:srgbClr val="EDF1EF"/>
                </a:solidFill>
                <a:latin typeface="Public Sans"/>
              </a:rPr>
              <a:t>Hi! We are “What does it do?” and welcome to our solution proposed for the SolarZero Challenge 2. As it was our first Hackathon, we had for goal to have as much fun as possible while also learning as much as possible. </a:t>
            </a:r>
          </a:p>
          <a:p>
            <a:pPr algn="just">
              <a:lnSpc>
                <a:spcPts val="2699"/>
              </a:lnSpc>
            </a:pPr>
          </a:p>
          <a:p>
            <a:pPr algn="just">
              <a:lnSpc>
                <a:spcPts val="2699"/>
              </a:lnSpc>
            </a:pPr>
            <a:r>
              <a:rPr lang="en-US" sz="1999" spc="119">
                <a:solidFill>
                  <a:srgbClr val="EDF1EF"/>
                </a:solidFill>
                <a:latin typeface="Public Sans"/>
              </a:rPr>
              <a:t>Our team is made up of four people: </a:t>
            </a:r>
          </a:p>
          <a:p>
            <a:pPr algn="just" marL="431799" indent="-215899" lvl="1">
              <a:lnSpc>
                <a:spcPts val="2699"/>
              </a:lnSpc>
              <a:buFont typeface="Arial"/>
              <a:buChar char="•"/>
            </a:pPr>
            <a:r>
              <a:rPr lang="en-US" sz="1999" spc="119">
                <a:solidFill>
                  <a:srgbClr val="EDF1EF"/>
                </a:solidFill>
                <a:latin typeface="Public Sans"/>
              </a:rPr>
              <a:t>Artur Wiktorowicz</a:t>
            </a:r>
          </a:p>
          <a:p>
            <a:pPr algn="just" marL="431799" indent="-215899" lvl="1">
              <a:lnSpc>
                <a:spcPts val="2699"/>
              </a:lnSpc>
              <a:buFont typeface="Arial"/>
              <a:buChar char="•"/>
            </a:pPr>
            <a:r>
              <a:rPr lang="en-US" sz="1999" spc="119">
                <a:solidFill>
                  <a:srgbClr val="EDF1EF"/>
                </a:solidFill>
                <a:latin typeface="Public Sans"/>
              </a:rPr>
              <a:t>Charuduth Bagha</a:t>
            </a:r>
          </a:p>
          <a:p>
            <a:pPr algn="just" marL="431799" indent="-215899" lvl="1">
              <a:lnSpc>
                <a:spcPts val="2699"/>
              </a:lnSpc>
              <a:buFont typeface="Arial"/>
              <a:buChar char="•"/>
            </a:pPr>
            <a:r>
              <a:rPr lang="en-US" sz="1999" spc="119">
                <a:solidFill>
                  <a:srgbClr val="EDF1EF"/>
                </a:solidFill>
                <a:latin typeface="Public Sans"/>
              </a:rPr>
              <a:t>Josh Haworth</a:t>
            </a:r>
          </a:p>
          <a:p>
            <a:pPr algn="just" marL="431799" indent="-215899" lvl="1">
              <a:lnSpc>
                <a:spcPts val="2699"/>
              </a:lnSpc>
              <a:buFont typeface="Arial"/>
              <a:buChar char="•"/>
            </a:pPr>
            <a:r>
              <a:rPr lang="en-US" sz="1999" spc="119">
                <a:solidFill>
                  <a:srgbClr val="EDF1EF"/>
                </a:solidFill>
                <a:latin typeface="Public Sans"/>
              </a:rPr>
              <a:t>Thomas Milburn</a:t>
            </a:r>
          </a:p>
          <a:p>
            <a:pPr algn="just">
              <a:lnSpc>
                <a:spcPts val="2699"/>
              </a:lnSpc>
            </a:pPr>
          </a:p>
          <a:p>
            <a:pPr algn="just">
              <a:lnSpc>
                <a:spcPts val="2699"/>
              </a:lnSpc>
              <a:spcBef>
                <a:spcPct val="0"/>
              </a:spcBef>
            </a:pPr>
            <a:r>
              <a:rPr lang="en-US" sz="1999" spc="119">
                <a:solidFill>
                  <a:srgbClr val="EDF1EF"/>
                </a:solidFill>
                <a:latin typeface="Public Sans"/>
              </a:rPr>
              <a:t>Hopefully you find our solution useful and our presentation entertaining!</a:t>
            </a:r>
          </a:p>
        </p:txBody>
      </p:sp>
      <p:sp>
        <p:nvSpPr>
          <p:cNvPr name="TextBox 5" id="5"/>
          <p:cNvSpPr txBox="true"/>
          <p:nvPr/>
        </p:nvSpPr>
        <p:spPr>
          <a:xfrm rot="0">
            <a:off x="652677" y="7841744"/>
            <a:ext cx="10379916" cy="1333500"/>
          </a:xfrm>
          <a:prstGeom prst="rect">
            <a:avLst/>
          </a:prstGeom>
        </p:spPr>
        <p:txBody>
          <a:bodyPr anchor="t" rtlCol="false" tIns="0" lIns="0" bIns="0" rIns="0">
            <a:spAutoFit/>
          </a:bodyPr>
          <a:lstStyle/>
          <a:p>
            <a:pPr algn="just">
              <a:lnSpc>
                <a:spcPts val="2699"/>
              </a:lnSpc>
              <a:spcBef>
                <a:spcPct val="0"/>
              </a:spcBef>
            </a:pPr>
            <a:r>
              <a:rPr lang="en-US" sz="1999" spc="119">
                <a:solidFill>
                  <a:srgbClr val="EDF1EF"/>
                </a:solidFill>
                <a:latin typeface="Public Sans Medium"/>
              </a:rPr>
              <a:t>As a side project, we also wanted to see how far we could push GitHub. We decided to create a game of TicTacToe that you can play against a computer, using mark down files and linking between the markdown files, all within GitHub</a:t>
            </a:r>
          </a:p>
        </p:txBody>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F1EF"/>
        </a:solidFill>
      </p:bgPr>
    </p:bg>
    <p:spTree>
      <p:nvGrpSpPr>
        <p:cNvPr id="1" name=""/>
        <p:cNvGrpSpPr/>
        <p:nvPr/>
      </p:nvGrpSpPr>
      <p:grpSpPr>
        <a:xfrm>
          <a:off x="0" y="0"/>
          <a:ext cx="0" cy="0"/>
          <a:chOff x="0" y="0"/>
          <a:chExt cx="0" cy="0"/>
        </a:xfrm>
      </p:grpSpPr>
      <p:sp>
        <p:nvSpPr>
          <p:cNvPr name="Freeform 2" id="2"/>
          <p:cNvSpPr/>
          <p:nvPr/>
        </p:nvSpPr>
        <p:spPr>
          <a:xfrm flipH="false" flipV="false" rot="0">
            <a:off x="12074109" y="1380239"/>
            <a:ext cx="4092547" cy="7526523"/>
          </a:xfrm>
          <a:custGeom>
            <a:avLst/>
            <a:gdLst/>
            <a:ahLst/>
            <a:cxnLst/>
            <a:rect r="r" b="b" t="t" l="l"/>
            <a:pathLst>
              <a:path h="7526523" w="4092547">
                <a:moveTo>
                  <a:pt x="0" y="0"/>
                </a:moveTo>
                <a:lnTo>
                  <a:pt x="4092547" y="0"/>
                </a:lnTo>
                <a:lnTo>
                  <a:pt x="4092547" y="7526522"/>
                </a:lnTo>
                <a:lnTo>
                  <a:pt x="0" y="7526522"/>
                </a:lnTo>
                <a:lnTo>
                  <a:pt x="0" y="0"/>
                </a:lnTo>
                <a:close/>
              </a:path>
            </a:pathLst>
          </a:custGeom>
          <a:blipFill>
            <a:blip r:embed="rId2"/>
            <a:stretch>
              <a:fillRect l="0" t="0" r="0" b="0"/>
            </a:stretch>
          </a:blipFill>
        </p:spPr>
      </p:sp>
      <p:sp>
        <p:nvSpPr>
          <p:cNvPr name="Freeform 3" id="3"/>
          <p:cNvSpPr/>
          <p:nvPr/>
        </p:nvSpPr>
        <p:spPr>
          <a:xfrm flipH="false" flipV="false" rot="0">
            <a:off x="7089866" y="5853390"/>
            <a:ext cx="4710219" cy="3959780"/>
          </a:xfrm>
          <a:custGeom>
            <a:avLst/>
            <a:gdLst/>
            <a:ahLst/>
            <a:cxnLst/>
            <a:rect r="r" b="b" t="t" l="l"/>
            <a:pathLst>
              <a:path h="3959780" w="4710219">
                <a:moveTo>
                  <a:pt x="0" y="0"/>
                </a:moveTo>
                <a:lnTo>
                  <a:pt x="4710220" y="0"/>
                </a:lnTo>
                <a:lnTo>
                  <a:pt x="4710220" y="3959780"/>
                </a:lnTo>
                <a:lnTo>
                  <a:pt x="0" y="3959780"/>
                </a:lnTo>
                <a:lnTo>
                  <a:pt x="0" y="0"/>
                </a:lnTo>
                <a:close/>
              </a:path>
            </a:pathLst>
          </a:custGeom>
          <a:blipFill>
            <a:blip r:embed="rId3"/>
            <a:stretch>
              <a:fillRect l="-236" t="-1885" r="0" b="0"/>
            </a:stretch>
          </a:blipFill>
        </p:spPr>
      </p:sp>
      <p:sp>
        <p:nvSpPr>
          <p:cNvPr name="Freeform 4" id="4"/>
          <p:cNvSpPr/>
          <p:nvPr/>
        </p:nvSpPr>
        <p:spPr>
          <a:xfrm flipH="false" flipV="false" rot="0">
            <a:off x="249992" y="6580794"/>
            <a:ext cx="6563650" cy="2677506"/>
          </a:xfrm>
          <a:custGeom>
            <a:avLst/>
            <a:gdLst/>
            <a:ahLst/>
            <a:cxnLst/>
            <a:rect r="r" b="b" t="t" l="l"/>
            <a:pathLst>
              <a:path h="2677506" w="6563650">
                <a:moveTo>
                  <a:pt x="0" y="0"/>
                </a:moveTo>
                <a:lnTo>
                  <a:pt x="6563649" y="0"/>
                </a:lnTo>
                <a:lnTo>
                  <a:pt x="6563649" y="2677506"/>
                </a:lnTo>
                <a:lnTo>
                  <a:pt x="0" y="2677506"/>
                </a:lnTo>
                <a:lnTo>
                  <a:pt x="0" y="0"/>
                </a:lnTo>
                <a:close/>
              </a:path>
            </a:pathLst>
          </a:custGeom>
          <a:blipFill>
            <a:blip r:embed="rId4"/>
            <a:stretch>
              <a:fillRect l="0" t="0" r="0" b="0"/>
            </a:stretch>
          </a:blipFill>
        </p:spPr>
      </p:sp>
      <p:sp>
        <p:nvSpPr>
          <p:cNvPr name="TextBox 5" id="5"/>
          <p:cNvSpPr txBox="true"/>
          <p:nvPr/>
        </p:nvSpPr>
        <p:spPr>
          <a:xfrm rot="0">
            <a:off x="674914" y="1200150"/>
            <a:ext cx="8941288" cy="1043866"/>
          </a:xfrm>
          <a:prstGeom prst="rect">
            <a:avLst/>
          </a:prstGeom>
        </p:spPr>
        <p:txBody>
          <a:bodyPr anchor="t" rtlCol="false" tIns="0" lIns="0" bIns="0" rIns="0">
            <a:spAutoFit/>
          </a:bodyPr>
          <a:lstStyle/>
          <a:p>
            <a:pPr>
              <a:lnSpc>
                <a:spcPts val="7680"/>
              </a:lnSpc>
            </a:pPr>
            <a:r>
              <a:rPr lang="en-US" sz="8000" spc="-656">
                <a:solidFill>
                  <a:srgbClr val="3A3A5B"/>
                </a:solidFill>
                <a:latin typeface="Public Sans"/>
              </a:rPr>
              <a:t>Implementation: 1</a:t>
            </a:r>
          </a:p>
        </p:txBody>
      </p:sp>
      <p:sp>
        <p:nvSpPr>
          <p:cNvPr name="TextBox 6" id="6"/>
          <p:cNvSpPr txBox="true"/>
          <p:nvPr/>
        </p:nvSpPr>
        <p:spPr>
          <a:xfrm rot="0">
            <a:off x="674914" y="2443485"/>
            <a:ext cx="8070444" cy="3473433"/>
          </a:xfrm>
          <a:prstGeom prst="rect">
            <a:avLst/>
          </a:prstGeom>
        </p:spPr>
        <p:txBody>
          <a:bodyPr anchor="t" rtlCol="false" tIns="0" lIns="0" bIns="0" rIns="0">
            <a:spAutoFit/>
          </a:bodyPr>
          <a:lstStyle/>
          <a:p>
            <a:pPr marL="409886" indent="-204943" lvl="1">
              <a:lnSpc>
                <a:spcPts val="2562"/>
              </a:lnSpc>
              <a:buFont typeface="Arial"/>
              <a:buChar char="•"/>
            </a:pPr>
            <a:r>
              <a:rPr lang="en-US" sz="1898" spc="113">
                <a:solidFill>
                  <a:srgbClr val="3A3A5B"/>
                </a:solidFill>
                <a:latin typeface="Public Sans Medium"/>
              </a:rPr>
              <a:t>Our first step was to spot and remove any erroneous data, followed by sorting by customerID and date, time.</a:t>
            </a:r>
          </a:p>
          <a:p>
            <a:pPr marL="409886" indent="-204943" lvl="1">
              <a:lnSpc>
                <a:spcPts val="2562"/>
              </a:lnSpc>
              <a:buFont typeface="Arial"/>
              <a:buChar char="•"/>
            </a:pPr>
            <a:r>
              <a:rPr lang="en-US" sz="1898" spc="113">
                <a:solidFill>
                  <a:srgbClr val="3A3A5B"/>
                </a:solidFill>
                <a:latin typeface="Public Sans Medium"/>
              </a:rPr>
              <a:t>Some data that we thought were useful for detecting trends, patterns and create forecasts were: </a:t>
            </a:r>
          </a:p>
          <a:p>
            <a:pPr marL="819772" indent="-273257" lvl="2">
              <a:lnSpc>
                <a:spcPts val="2562"/>
              </a:lnSpc>
              <a:buFont typeface="Arial"/>
              <a:buChar char="⚬"/>
            </a:pPr>
            <a:r>
              <a:rPr lang="en-US" sz="1898" spc="113">
                <a:solidFill>
                  <a:srgbClr val="3A3A5B"/>
                </a:solidFill>
                <a:latin typeface="Public Sans Medium"/>
              </a:rPr>
              <a:t>Convert the date to New Zealand Timezone to use the times provided for predictions specific to NZ</a:t>
            </a:r>
          </a:p>
          <a:p>
            <a:pPr marL="819772" indent="-273257" lvl="2">
              <a:lnSpc>
                <a:spcPts val="2562"/>
              </a:lnSpc>
              <a:buFont typeface="Arial"/>
              <a:buChar char="⚬"/>
            </a:pPr>
            <a:r>
              <a:rPr lang="en-US" sz="1898" spc="113">
                <a:solidFill>
                  <a:srgbClr val="3A3A5B"/>
                </a:solidFill>
                <a:latin typeface="Public Sans Medium"/>
              </a:rPr>
              <a:t>Create seasons too for the same reason. </a:t>
            </a:r>
          </a:p>
          <a:p>
            <a:pPr marL="819772" indent="-273257" lvl="2">
              <a:lnSpc>
                <a:spcPts val="2562"/>
              </a:lnSpc>
              <a:buFont typeface="Arial"/>
              <a:buChar char="⚬"/>
            </a:pPr>
            <a:r>
              <a:rPr lang="en-US" sz="1898" spc="113">
                <a:solidFill>
                  <a:srgbClr val="3A3A5B"/>
                </a:solidFill>
                <a:latin typeface="Public Sans Medium"/>
              </a:rPr>
              <a:t>Create average daily temperature</a:t>
            </a:r>
          </a:p>
          <a:p>
            <a:pPr marL="409886" indent="-204943" lvl="1">
              <a:lnSpc>
                <a:spcPts val="2562"/>
              </a:lnSpc>
              <a:spcBef>
                <a:spcPct val="0"/>
              </a:spcBef>
              <a:buFont typeface="Arial"/>
              <a:buChar char="•"/>
            </a:pPr>
            <a:r>
              <a:rPr lang="en-US" sz="1898" spc="113">
                <a:solidFill>
                  <a:srgbClr val="3A3A5B"/>
                </a:solidFill>
                <a:latin typeface="Public Sans Medium"/>
              </a:rPr>
              <a:t>We also plotted a graph of weather_temp and load_power to look for any correlations. We then created a heatmap to get a different correlation visualisation.</a:t>
            </a:r>
          </a:p>
        </p:txBody>
      </p:sp>
      <p:sp>
        <p:nvSpPr>
          <p:cNvPr name="TextBox 7" id="7"/>
          <p:cNvSpPr txBox="true"/>
          <p:nvPr/>
        </p:nvSpPr>
        <p:spPr>
          <a:xfrm rot="0">
            <a:off x="8046798" y="9862338"/>
            <a:ext cx="2796356" cy="333375"/>
          </a:xfrm>
          <a:prstGeom prst="rect">
            <a:avLst/>
          </a:prstGeom>
        </p:spPr>
        <p:txBody>
          <a:bodyPr anchor="t" rtlCol="false" tIns="0" lIns="0" bIns="0" rIns="0">
            <a:spAutoFit/>
          </a:bodyPr>
          <a:lstStyle/>
          <a:p>
            <a:pPr algn="l">
              <a:lnSpc>
                <a:spcPts val="2699"/>
              </a:lnSpc>
              <a:spcBef>
                <a:spcPct val="0"/>
              </a:spcBef>
            </a:pPr>
            <a:r>
              <a:rPr lang="en-US" sz="1999" spc="119">
                <a:solidFill>
                  <a:srgbClr val="000000"/>
                </a:solidFill>
                <a:latin typeface="Public Sans Medium"/>
              </a:rPr>
              <a:t>Correlation Heatmap</a:t>
            </a:r>
          </a:p>
        </p:txBody>
      </p:sp>
      <p:sp>
        <p:nvSpPr>
          <p:cNvPr name="TextBox 8" id="8"/>
          <p:cNvSpPr txBox="true"/>
          <p:nvPr/>
        </p:nvSpPr>
        <p:spPr>
          <a:xfrm rot="0">
            <a:off x="2331769" y="9627433"/>
            <a:ext cx="2134815" cy="333375"/>
          </a:xfrm>
          <a:prstGeom prst="rect">
            <a:avLst/>
          </a:prstGeom>
        </p:spPr>
        <p:txBody>
          <a:bodyPr anchor="t" rtlCol="false" tIns="0" lIns="0" bIns="0" rIns="0">
            <a:spAutoFit/>
          </a:bodyPr>
          <a:lstStyle/>
          <a:p>
            <a:pPr algn="l">
              <a:lnSpc>
                <a:spcPts val="2699"/>
              </a:lnSpc>
              <a:spcBef>
                <a:spcPct val="0"/>
              </a:spcBef>
            </a:pPr>
            <a:r>
              <a:rPr lang="en-US" sz="1999" spc="119">
                <a:solidFill>
                  <a:srgbClr val="000000"/>
                </a:solidFill>
                <a:latin typeface="Public Sans Medium"/>
              </a:rPr>
              <a:t>Correlation Plot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A3A5B"/>
        </a:solidFill>
      </p:bgPr>
    </p:bg>
    <p:spTree>
      <p:nvGrpSpPr>
        <p:cNvPr id="1" name=""/>
        <p:cNvGrpSpPr/>
        <p:nvPr/>
      </p:nvGrpSpPr>
      <p:grpSpPr>
        <a:xfrm>
          <a:off x="0" y="0"/>
          <a:ext cx="0" cy="0"/>
          <a:chOff x="0" y="0"/>
          <a:chExt cx="0" cy="0"/>
        </a:xfrm>
      </p:grpSpPr>
      <p:sp>
        <p:nvSpPr>
          <p:cNvPr name="Freeform 2" id="2"/>
          <p:cNvSpPr/>
          <p:nvPr/>
        </p:nvSpPr>
        <p:spPr>
          <a:xfrm flipH="false" flipV="false" rot="0">
            <a:off x="13106396" y="5690800"/>
            <a:ext cx="6204486" cy="6204486"/>
          </a:xfrm>
          <a:custGeom>
            <a:avLst/>
            <a:gdLst/>
            <a:ahLst/>
            <a:cxnLst/>
            <a:rect r="r" b="b" t="t" l="l"/>
            <a:pathLst>
              <a:path h="6204486" w="6204486">
                <a:moveTo>
                  <a:pt x="0" y="0"/>
                </a:moveTo>
                <a:lnTo>
                  <a:pt x="6204486" y="0"/>
                </a:lnTo>
                <a:lnTo>
                  <a:pt x="6204486" y="6204486"/>
                </a:lnTo>
                <a:lnTo>
                  <a:pt x="0" y="6204486"/>
                </a:lnTo>
                <a:lnTo>
                  <a:pt x="0" y="0"/>
                </a:lnTo>
                <a:close/>
              </a:path>
            </a:pathLst>
          </a:custGeom>
          <a:blipFill>
            <a:blip r:embed="rId2"/>
            <a:stretch>
              <a:fillRect l="0" t="0" r="0" b="0"/>
            </a:stretch>
          </a:blipFill>
        </p:spPr>
      </p:sp>
      <p:sp>
        <p:nvSpPr>
          <p:cNvPr name="Freeform 3" id="3"/>
          <p:cNvSpPr/>
          <p:nvPr/>
        </p:nvSpPr>
        <p:spPr>
          <a:xfrm flipH="false" flipV="false" rot="0">
            <a:off x="7559622" y="5573034"/>
            <a:ext cx="4919147" cy="3685266"/>
          </a:xfrm>
          <a:custGeom>
            <a:avLst/>
            <a:gdLst/>
            <a:ahLst/>
            <a:cxnLst/>
            <a:rect r="r" b="b" t="t" l="l"/>
            <a:pathLst>
              <a:path h="3685266" w="4919147">
                <a:moveTo>
                  <a:pt x="0" y="0"/>
                </a:moveTo>
                <a:lnTo>
                  <a:pt x="4919147" y="0"/>
                </a:lnTo>
                <a:lnTo>
                  <a:pt x="4919147" y="3685266"/>
                </a:lnTo>
                <a:lnTo>
                  <a:pt x="0" y="3685266"/>
                </a:lnTo>
                <a:lnTo>
                  <a:pt x="0" y="0"/>
                </a:lnTo>
                <a:close/>
              </a:path>
            </a:pathLst>
          </a:custGeom>
          <a:blipFill>
            <a:blip r:embed="rId3"/>
            <a:stretch>
              <a:fillRect l="0" t="0" r="0" b="0"/>
            </a:stretch>
          </a:blipFill>
        </p:spPr>
      </p:sp>
      <p:sp>
        <p:nvSpPr>
          <p:cNvPr name="TextBox 4" id="4"/>
          <p:cNvSpPr txBox="true"/>
          <p:nvPr/>
        </p:nvSpPr>
        <p:spPr>
          <a:xfrm rot="0">
            <a:off x="1409700" y="1344648"/>
            <a:ext cx="7468396" cy="1043866"/>
          </a:xfrm>
          <a:prstGeom prst="rect">
            <a:avLst/>
          </a:prstGeom>
        </p:spPr>
        <p:txBody>
          <a:bodyPr anchor="t" rtlCol="false" tIns="0" lIns="0" bIns="0" rIns="0">
            <a:spAutoFit/>
          </a:bodyPr>
          <a:lstStyle/>
          <a:p>
            <a:pPr>
              <a:lnSpc>
                <a:spcPts val="7680"/>
              </a:lnSpc>
            </a:pPr>
            <a:r>
              <a:rPr lang="en-US" sz="8000" spc="-656">
                <a:solidFill>
                  <a:srgbClr val="EDF1EF"/>
                </a:solidFill>
                <a:latin typeface="Public Sans"/>
              </a:rPr>
              <a:t>Implementation: 2 </a:t>
            </a:r>
          </a:p>
        </p:txBody>
      </p:sp>
      <p:sp>
        <p:nvSpPr>
          <p:cNvPr name="TextBox 5" id="5"/>
          <p:cNvSpPr txBox="true"/>
          <p:nvPr/>
        </p:nvSpPr>
        <p:spPr>
          <a:xfrm rot="0">
            <a:off x="1409700" y="2628224"/>
            <a:ext cx="11319990" cy="2667000"/>
          </a:xfrm>
          <a:prstGeom prst="rect">
            <a:avLst/>
          </a:prstGeom>
        </p:spPr>
        <p:txBody>
          <a:bodyPr anchor="t" rtlCol="false" tIns="0" lIns="0" bIns="0" rIns="0">
            <a:spAutoFit/>
          </a:bodyPr>
          <a:lstStyle/>
          <a:p>
            <a:pPr marL="431799" indent="-215899" lvl="1">
              <a:lnSpc>
                <a:spcPts val="2699"/>
              </a:lnSpc>
              <a:buFont typeface="Arial"/>
              <a:buChar char="•"/>
            </a:pPr>
            <a:r>
              <a:rPr lang="en-US" sz="1999" spc="119">
                <a:solidFill>
                  <a:srgbClr val="EDF1EF"/>
                </a:solidFill>
                <a:latin typeface="Public Sans Medium"/>
              </a:rPr>
              <a:t>We started our first prediction model, LSTM by: </a:t>
            </a:r>
          </a:p>
          <a:p>
            <a:pPr marL="863598" indent="-287866" lvl="2">
              <a:lnSpc>
                <a:spcPts val="2699"/>
              </a:lnSpc>
              <a:buFont typeface="Arial"/>
              <a:buChar char="⚬"/>
            </a:pPr>
            <a:r>
              <a:rPr lang="en-US" sz="1999" spc="119">
                <a:solidFill>
                  <a:srgbClr val="EDF1EF"/>
                </a:solidFill>
                <a:latin typeface="Public Sans Medium"/>
              </a:rPr>
              <a:t>Smoothing the load_power v/s time graph, </a:t>
            </a:r>
          </a:p>
          <a:p>
            <a:pPr marL="863598" indent="-287866" lvl="2">
              <a:lnSpc>
                <a:spcPts val="2699"/>
              </a:lnSpc>
              <a:buFont typeface="Arial"/>
              <a:buChar char="⚬"/>
            </a:pPr>
            <a:r>
              <a:rPr lang="en-US" sz="1999" spc="119">
                <a:solidFill>
                  <a:srgbClr val="EDF1EF"/>
                </a:solidFill>
                <a:latin typeface="Public Sans Medium"/>
              </a:rPr>
              <a:t>It can capture long-term dependencies better than RNNs, which tend to forget the distant past inputs. </a:t>
            </a:r>
          </a:p>
          <a:p>
            <a:pPr marL="431799" indent="-215899" lvl="1">
              <a:lnSpc>
                <a:spcPts val="2699"/>
              </a:lnSpc>
              <a:buFont typeface="Arial"/>
              <a:buChar char="•"/>
            </a:pPr>
            <a:r>
              <a:rPr lang="en-US" sz="1999" spc="119">
                <a:solidFill>
                  <a:srgbClr val="EDF1EF"/>
                </a:solidFill>
                <a:latin typeface="Public Sans Medium"/>
              </a:rPr>
              <a:t> Our second predition model used ARIMA, where</a:t>
            </a:r>
          </a:p>
          <a:p>
            <a:pPr marL="863598" indent="-287866" lvl="2">
              <a:lnSpc>
                <a:spcPts val="2699"/>
              </a:lnSpc>
              <a:buFont typeface="Arial"/>
              <a:buChar char="⚬"/>
            </a:pPr>
            <a:r>
              <a:rPr lang="en-US" sz="1999" spc="119">
                <a:solidFill>
                  <a:srgbClr val="EDF1EF"/>
                </a:solidFill>
                <a:latin typeface="Public Sans Medium"/>
              </a:rPr>
              <a:t>we checked for stationarity</a:t>
            </a:r>
          </a:p>
          <a:p>
            <a:pPr marL="863598" indent="-287866" lvl="2">
              <a:lnSpc>
                <a:spcPts val="2699"/>
              </a:lnSpc>
              <a:buFont typeface="Arial"/>
              <a:buChar char="⚬"/>
            </a:pPr>
            <a:r>
              <a:rPr lang="en-US" sz="1999" spc="119">
                <a:solidFill>
                  <a:srgbClr val="EDF1EF"/>
                </a:solidFill>
                <a:latin typeface="Public Sans Medium"/>
              </a:rPr>
              <a:t>visualised our data using ACF and PACF plots</a:t>
            </a:r>
          </a:p>
          <a:p>
            <a:pPr marL="863598" indent="-287866" lvl="2">
              <a:lnSpc>
                <a:spcPts val="2699"/>
              </a:lnSpc>
              <a:spcBef>
                <a:spcPct val="0"/>
              </a:spcBef>
              <a:buFont typeface="Arial"/>
              <a:buChar char="⚬"/>
            </a:pPr>
            <a:r>
              <a:rPr lang="en-US" sz="1999" spc="119">
                <a:solidFill>
                  <a:srgbClr val="EDF1EF"/>
                </a:solidFill>
                <a:latin typeface="Public Sans Medium"/>
              </a:rPr>
              <a:t>Predict the next 7 days using ARIMA </a:t>
            </a:r>
          </a:p>
        </p:txBody>
      </p:sp>
      <p:sp>
        <p:nvSpPr>
          <p:cNvPr name="Freeform 6" id="6"/>
          <p:cNvSpPr/>
          <p:nvPr/>
        </p:nvSpPr>
        <p:spPr>
          <a:xfrm flipH="false" flipV="false" rot="0">
            <a:off x="1028700" y="5573034"/>
            <a:ext cx="4929703" cy="3685266"/>
          </a:xfrm>
          <a:custGeom>
            <a:avLst/>
            <a:gdLst/>
            <a:ahLst/>
            <a:cxnLst/>
            <a:rect r="r" b="b" t="t" l="l"/>
            <a:pathLst>
              <a:path h="3685266" w="4929703">
                <a:moveTo>
                  <a:pt x="0" y="0"/>
                </a:moveTo>
                <a:lnTo>
                  <a:pt x="4929703" y="0"/>
                </a:lnTo>
                <a:lnTo>
                  <a:pt x="4929703" y="3685266"/>
                </a:lnTo>
                <a:lnTo>
                  <a:pt x="0" y="3685266"/>
                </a:lnTo>
                <a:lnTo>
                  <a:pt x="0" y="0"/>
                </a:lnTo>
                <a:close/>
              </a:path>
            </a:pathLst>
          </a:custGeom>
          <a:blipFill>
            <a:blip r:embed="rId4"/>
            <a:stretch>
              <a:fillRect l="0" t="0" r="0" b="0"/>
            </a:stretch>
          </a:blipFill>
        </p:spPr>
      </p:sp>
      <p:sp>
        <p:nvSpPr>
          <p:cNvPr name="TextBox 7" id="7"/>
          <p:cNvSpPr txBox="true"/>
          <p:nvPr/>
        </p:nvSpPr>
        <p:spPr>
          <a:xfrm rot="0">
            <a:off x="2394951" y="9311066"/>
            <a:ext cx="2007443" cy="333375"/>
          </a:xfrm>
          <a:prstGeom prst="rect">
            <a:avLst/>
          </a:prstGeom>
        </p:spPr>
        <p:txBody>
          <a:bodyPr anchor="t" rtlCol="false" tIns="0" lIns="0" bIns="0" rIns="0">
            <a:spAutoFit/>
          </a:bodyPr>
          <a:lstStyle/>
          <a:p>
            <a:pPr algn="l">
              <a:lnSpc>
                <a:spcPts val="2699"/>
              </a:lnSpc>
              <a:spcBef>
                <a:spcPct val="0"/>
              </a:spcBef>
            </a:pPr>
            <a:r>
              <a:rPr lang="en-US" sz="1999" spc="119" strike="noStrike" u="none">
                <a:solidFill>
                  <a:srgbClr val="EDF1EF"/>
                </a:solidFill>
                <a:latin typeface="Public Sans Medium"/>
              </a:rPr>
              <a:t>LSTM Forecast</a:t>
            </a:r>
          </a:p>
        </p:txBody>
      </p:sp>
      <p:sp>
        <p:nvSpPr>
          <p:cNvPr name="TextBox 8" id="8"/>
          <p:cNvSpPr txBox="true"/>
          <p:nvPr/>
        </p:nvSpPr>
        <p:spPr>
          <a:xfrm rot="0">
            <a:off x="9017718" y="9311066"/>
            <a:ext cx="2160984" cy="333375"/>
          </a:xfrm>
          <a:prstGeom prst="rect">
            <a:avLst/>
          </a:prstGeom>
        </p:spPr>
        <p:txBody>
          <a:bodyPr anchor="t" rtlCol="false" tIns="0" lIns="0" bIns="0" rIns="0">
            <a:spAutoFit/>
          </a:bodyPr>
          <a:lstStyle/>
          <a:p>
            <a:pPr algn="l">
              <a:lnSpc>
                <a:spcPts val="2699"/>
              </a:lnSpc>
              <a:spcBef>
                <a:spcPct val="0"/>
              </a:spcBef>
            </a:pPr>
            <a:r>
              <a:rPr lang="en-US" sz="1999" spc="119">
                <a:solidFill>
                  <a:srgbClr val="EDF1EF"/>
                </a:solidFill>
                <a:latin typeface="Public Sans Medium"/>
              </a:rPr>
              <a:t>ARIMA</a:t>
            </a:r>
            <a:r>
              <a:rPr lang="en-US" sz="1999" spc="119" strike="noStrike" u="none">
                <a:solidFill>
                  <a:srgbClr val="EDF1EF"/>
                </a:solidFill>
                <a:latin typeface="Public Sans Medium"/>
              </a:rPr>
              <a:t> Forecast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F1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02268"/>
            <a:ext cx="8994902" cy="5388579"/>
          </a:xfrm>
          <a:custGeom>
            <a:avLst/>
            <a:gdLst/>
            <a:ahLst/>
            <a:cxnLst/>
            <a:rect r="r" b="b" t="t" l="l"/>
            <a:pathLst>
              <a:path h="5388579" w="8994902">
                <a:moveTo>
                  <a:pt x="0" y="0"/>
                </a:moveTo>
                <a:lnTo>
                  <a:pt x="8994902" y="0"/>
                </a:lnTo>
                <a:lnTo>
                  <a:pt x="8994902" y="5388578"/>
                </a:lnTo>
                <a:lnTo>
                  <a:pt x="0" y="5388578"/>
                </a:lnTo>
                <a:lnTo>
                  <a:pt x="0" y="0"/>
                </a:lnTo>
                <a:close/>
              </a:path>
            </a:pathLst>
          </a:custGeom>
          <a:blipFill>
            <a:blip r:embed="rId2"/>
            <a:stretch>
              <a:fillRect l="0" t="0" r="0" b="0"/>
            </a:stretch>
          </a:blipFill>
        </p:spPr>
      </p:sp>
      <p:sp>
        <p:nvSpPr>
          <p:cNvPr name="TextBox 3" id="3"/>
          <p:cNvSpPr txBox="true"/>
          <p:nvPr/>
        </p:nvSpPr>
        <p:spPr>
          <a:xfrm rot="0">
            <a:off x="10221686" y="3863612"/>
            <a:ext cx="5635857" cy="2746537"/>
          </a:xfrm>
          <a:prstGeom prst="rect">
            <a:avLst/>
          </a:prstGeom>
        </p:spPr>
        <p:txBody>
          <a:bodyPr anchor="t" rtlCol="false" tIns="0" lIns="0" bIns="0" rIns="0">
            <a:spAutoFit/>
          </a:bodyPr>
          <a:lstStyle/>
          <a:p>
            <a:pPr algn="just">
              <a:lnSpc>
                <a:spcPts val="2441"/>
              </a:lnSpc>
              <a:spcBef>
                <a:spcPct val="0"/>
              </a:spcBef>
            </a:pPr>
            <a:r>
              <a:rPr lang="en-US" sz="1743" spc="-142">
                <a:solidFill>
                  <a:srgbClr val="000000"/>
                </a:solidFill>
                <a:latin typeface="Public Sans"/>
              </a:rPr>
              <a:t>I chose to use k-means clustering for grouping energy consumptions because it is a versatile and efficient method for identifying distinct patterns in data. By applying k-means, I can partition energy consumption data into clusters based on similarity, enabling the identification of specific load profiles or usage patterns. This approach simplifies the analysis of diverse energy consumption behaviors and allows for a more granular understanding of customer loads, contributing to the accurate forecasting of total load and load per cluster.</a:t>
            </a:r>
          </a:p>
        </p:txBody>
      </p:sp>
      <p:sp>
        <p:nvSpPr>
          <p:cNvPr name="TextBox 4" id="4"/>
          <p:cNvSpPr txBox="true"/>
          <p:nvPr/>
        </p:nvSpPr>
        <p:spPr>
          <a:xfrm rot="0">
            <a:off x="1028700" y="857250"/>
            <a:ext cx="14396357" cy="1566545"/>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Appliances Identification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F1EF"/>
        </a:solidFill>
      </p:bgPr>
    </p:bg>
    <p:spTree>
      <p:nvGrpSpPr>
        <p:cNvPr id="1" name=""/>
        <p:cNvGrpSpPr/>
        <p:nvPr/>
      </p:nvGrpSpPr>
      <p:grpSpPr>
        <a:xfrm>
          <a:off x="0" y="0"/>
          <a:ext cx="0" cy="0"/>
          <a:chOff x="0" y="0"/>
          <a:chExt cx="0" cy="0"/>
        </a:xfrm>
      </p:grpSpPr>
      <p:grpSp>
        <p:nvGrpSpPr>
          <p:cNvPr name="Group 2" id="2"/>
          <p:cNvGrpSpPr/>
          <p:nvPr/>
        </p:nvGrpSpPr>
        <p:grpSpPr>
          <a:xfrm rot="0">
            <a:off x="10422943" y="357806"/>
            <a:ext cx="7521930" cy="9571388"/>
            <a:chOff x="0" y="0"/>
            <a:chExt cx="1981084" cy="2520859"/>
          </a:xfrm>
        </p:grpSpPr>
        <p:sp>
          <p:nvSpPr>
            <p:cNvPr name="Freeform 3" id="3"/>
            <p:cNvSpPr/>
            <p:nvPr/>
          </p:nvSpPr>
          <p:spPr>
            <a:xfrm flipH="false" flipV="false" rot="0">
              <a:off x="0" y="0"/>
              <a:ext cx="1981085" cy="2520859"/>
            </a:xfrm>
            <a:custGeom>
              <a:avLst/>
              <a:gdLst/>
              <a:ahLst/>
              <a:cxnLst/>
              <a:rect r="r" b="b" t="t" l="l"/>
              <a:pathLst>
                <a:path h="2520859" w="1981085">
                  <a:moveTo>
                    <a:pt x="0" y="0"/>
                  </a:moveTo>
                  <a:lnTo>
                    <a:pt x="1981085" y="0"/>
                  </a:lnTo>
                  <a:lnTo>
                    <a:pt x="1981085" y="2520859"/>
                  </a:lnTo>
                  <a:lnTo>
                    <a:pt x="0" y="2520859"/>
                  </a:lnTo>
                  <a:close/>
                </a:path>
              </a:pathLst>
            </a:custGeom>
            <a:solidFill>
              <a:srgbClr val="3A3A5B"/>
            </a:solidFill>
          </p:spPr>
        </p:sp>
        <p:sp>
          <p:nvSpPr>
            <p:cNvPr name="TextBox 4" id="4"/>
            <p:cNvSpPr txBox="true"/>
            <p:nvPr/>
          </p:nvSpPr>
          <p:spPr>
            <a:xfrm>
              <a:off x="0" y="-38100"/>
              <a:ext cx="1981084" cy="255895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734305"/>
            <a:ext cx="588789" cy="588789"/>
          </a:xfrm>
          <a:custGeom>
            <a:avLst/>
            <a:gdLst/>
            <a:ahLst/>
            <a:cxnLst/>
            <a:rect r="r" b="b" t="t" l="l"/>
            <a:pathLst>
              <a:path h="588789" w="588789">
                <a:moveTo>
                  <a:pt x="0" y="0"/>
                </a:moveTo>
                <a:lnTo>
                  <a:pt x="588789" y="0"/>
                </a:lnTo>
                <a:lnTo>
                  <a:pt x="588789" y="588790"/>
                </a:lnTo>
                <a:lnTo>
                  <a:pt x="0" y="588790"/>
                </a:lnTo>
                <a:lnTo>
                  <a:pt x="0" y="0"/>
                </a:lnTo>
                <a:close/>
              </a:path>
            </a:pathLst>
          </a:custGeom>
          <a:blipFill>
            <a:blip r:embed="rId2"/>
            <a:stretch>
              <a:fillRect l="0" t="0" r="0" b="0"/>
            </a:stretch>
          </a:blipFill>
        </p:spPr>
      </p:sp>
      <p:sp>
        <p:nvSpPr>
          <p:cNvPr name="AutoShape 6" id="6"/>
          <p:cNvSpPr/>
          <p:nvPr/>
        </p:nvSpPr>
        <p:spPr>
          <a:xfrm>
            <a:off x="3330907" y="9258300"/>
            <a:ext cx="6658294" cy="0"/>
          </a:xfrm>
          <a:prstGeom prst="line">
            <a:avLst/>
          </a:prstGeom>
          <a:ln cap="flat" w="28575">
            <a:solidFill>
              <a:srgbClr val="3A3A5B"/>
            </a:solidFill>
            <a:prstDash val="solid"/>
            <a:headEnd type="none" len="sm" w="sm"/>
            <a:tailEnd type="none" len="sm" w="sm"/>
          </a:ln>
        </p:spPr>
      </p:sp>
      <p:sp>
        <p:nvSpPr>
          <p:cNvPr name="AutoShape 7" id="7"/>
          <p:cNvSpPr/>
          <p:nvPr/>
        </p:nvSpPr>
        <p:spPr>
          <a:xfrm>
            <a:off x="5690370" y="1014413"/>
            <a:ext cx="4298830" cy="0"/>
          </a:xfrm>
          <a:prstGeom prst="line">
            <a:avLst/>
          </a:prstGeom>
          <a:ln cap="flat" w="28575">
            <a:solidFill>
              <a:srgbClr val="3A3A5B"/>
            </a:solidFill>
            <a:prstDash val="solid"/>
            <a:headEnd type="none" len="sm" w="sm"/>
            <a:tailEnd type="none" len="sm" w="sm"/>
          </a:ln>
        </p:spPr>
      </p:sp>
      <p:sp>
        <p:nvSpPr>
          <p:cNvPr name="Freeform 8" id="8"/>
          <p:cNvSpPr/>
          <p:nvPr/>
        </p:nvSpPr>
        <p:spPr>
          <a:xfrm flipH="false" flipV="false" rot="0">
            <a:off x="12436319" y="1758339"/>
            <a:ext cx="3495179" cy="6770322"/>
          </a:xfrm>
          <a:custGeom>
            <a:avLst/>
            <a:gdLst/>
            <a:ahLst/>
            <a:cxnLst/>
            <a:rect r="r" b="b" t="t" l="l"/>
            <a:pathLst>
              <a:path h="6770322" w="3495179">
                <a:moveTo>
                  <a:pt x="0" y="0"/>
                </a:moveTo>
                <a:lnTo>
                  <a:pt x="3495179" y="0"/>
                </a:lnTo>
                <a:lnTo>
                  <a:pt x="3495179" y="6770322"/>
                </a:lnTo>
                <a:lnTo>
                  <a:pt x="0" y="6770322"/>
                </a:lnTo>
                <a:lnTo>
                  <a:pt x="0" y="0"/>
                </a:lnTo>
                <a:close/>
              </a:path>
            </a:pathLst>
          </a:custGeom>
          <a:blipFill>
            <a:blip r:embed="rId3"/>
            <a:stretch>
              <a:fillRect l="0" t="0" r="0" b="0"/>
            </a:stretch>
          </a:blipFill>
        </p:spPr>
      </p:sp>
      <p:sp>
        <p:nvSpPr>
          <p:cNvPr name="TextBox 9" id="9"/>
          <p:cNvSpPr txBox="true"/>
          <p:nvPr/>
        </p:nvSpPr>
        <p:spPr>
          <a:xfrm rot="0">
            <a:off x="1028700" y="2706688"/>
            <a:ext cx="7543416" cy="5359399"/>
          </a:xfrm>
          <a:prstGeom prst="rect">
            <a:avLst/>
          </a:prstGeom>
        </p:spPr>
        <p:txBody>
          <a:bodyPr anchor="t" rtlCol="false" tIns="0" lIns="0" bIns="0" rIns="0">
            <a:spAutoFit/>
          </a:bodyPr>
          <a:lstStyle/>
          <a:p>
            <a:pPr>
              <a:lnSpc>
                <a:spcPts val="13599"/>
              </a:lnSpc>
            </a:pPr>
            <a:r>
              <a:rPr lang="en-US" sz="15999" spc="-1311">
                <a:solidFill>
                  <a:srgbClr val="3A3A5B"/>
                </a:solidFill>
                <a:latin typeface="Public Sans"/>
              </a:rPr>
              <a:t>Thank you very much!</a:t>
            </a:r>
          </a:p>
        </p:txBody>
      </p:sp>
      <p:sp>
        <p:nvSpPr>
          <p:cNvPr name="TextBox 10" id="10"/>
          <p:cNvSpPr txBox="true"/>
          <p:nvPr/>
        </p:nvSpPr>
        <p:spPr>
          <a:xfrm rot="0">
            <a:off x="1959675" y="927449"/>
            <a:ext cx="3372073" cy="273915"/>
          </a:xfrm>
          <a:prstGeom prst="rect">
            <a:avLst/>
          </a:prstGeom>
        </p:spPr>
        <p:txBody>
          <a:bodyPr anchor="t" rtlCol="false" tIns="0" lIns="0" bIns="0" rIns="0">
            <a:spAutoFit/>
          </a:bodyPr>
          <a:lstStyle/>
          <a:p>
            <a:pPr marL="0" indent="0" lvl="0">
              <a:lnSpc>
                <a:spcPts val="1848"/>
              </a:lnSpc>
              <a:spcBef>
                <a:spcPct val="0"/>
              </a:spcBef>
            </a:pPr>
            <a:r>
              <a:rPr lang="en-US" sz="2400" spc="-196">
                <a:solidFill>
                  <a:srgbClr val="3A3A5B"/>
                </a:solidFill>
                <a:latin typeface="Public Sans"/>
              </a:rPr>
              <a:t>Presented by Team WDID?</a:t>
            </a:r>
          </a:p>
        </p:txBody>
      </p:sp>
      <p:sp>
        <p:nvSpPr>
          <p:cNvPr name="TextBox 11" id="11"/>
          <p:cNvSpPr txBox="true"/>
          <p:nvPr/>
        </p:nvSpPr>
        <p:spPr>
          <a:xfrm rot="0">
            <a:off x="955104" y="9156700"/>
            <a:ext cx="2009142" cy="288926"/>
          </a:xfrm>
          <a:prstGeom prst="rect">
            <a:avLst/>
          </a:prstGeom>
        </p:spPr>
        <p:txBody>
          <a:bodyPr anchor="t" rtlCol="false" tIns="0" lIns="0" bIns="0" rIns="0">
            <a:spAutoFit/>
          </a:bodyPr>
          <a:lstStyle/>
          <a:p>
            <a:pPr marL="0" indent="0" lvl="0">
              <a:lnSpc>
                <a:spcPts val="1925"/>
              </a:lnSpc>
              <a:spcBef>
                <a:spcPct val="0"/>
              </a:spcBef>
            </a:pPr>
            <a:r>
              <a:rPr lang="en-US" sz="2500" spc="-205">
                <a:solidFill>
                  <a:srgbClr val="3A3A5B"/>
                </a:solidFill>
                <a:latin typeface="Public Sans"/>
              </a:rPr>
              <a:t>12.11.2023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DAFz9GHwP48</dc:identifier>
  <dcterms:modified xsi:type="dcterms:W3CDTF">2011-08-01T06:04:30Z</dcterms:modified>
  <cp:revision>1</cp:revision>
  <dc:title>Presented by Sandra Haro</dc:title>
</cp:coreProperties>
</file>